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8" r:id="rId6"/>
    <p:sldId id="259" r:id="rId7"/>
    <p:sldId id="260" r:id="rId8"/>
    <p:sldId id="272" r:id="rId9"/>
    <p:sldId id="265" r:id="rId10"/>
    <p:sldId id="262" r:id="rId11"/>
    <p:sldId id="268" r:id="rId12"/>
    <p:sldId id="270" r:id="rId13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BC0"/>
    <a:srgbClr val="DAE3F3"/>
    <a:srgbClr val="CCECFF"/>
    <a:srgbClr val="004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4CDC18-DFA2-4D18-80F0-F734A1E6E146}" v="10" dt="2026-05-15T12:50:35.6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ijetli stil 2 - Isticanj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12" d="100"/>
          <a:sy n="112" d="100"/>
        </p:scale>
        <p:origin x="51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Barišić" userId="25852e9f-a5c9-434a-b60d-b96a6cab1985" providerId="ADAL" clId="{3DAF2FA9-98E1-484E-9916-DCDCCB73152E}"/>
    <pc:docChg chg="custSel modSld">
      <pc:chgData name="Ivana Barišić" userId="25852e9f-a5c9-434a-b60d-b96a6cab1985" providerId="ADAL" clId="{3DAF2FA9-98E1-484E-9916-DCDCCB73152E}" dt="2026-05-14T12:32:30.048" v="181" actId="27918"/>
      <pc:docMkLst>
        <pc:docMk/>
      </pc:docMkLst>
      <pc:sldChg chg="modSp mod">
        <pc:chgData name="Ivana Barišić" userId="25852e9f-a5c9-434a-b60d-b96a6cab1985" providerId="ADAL" clId="{3DAF2FA9-98E1-484E-9916-DCDCCB73152E}" dt="2026-05-14T10:58:20.973" v="27" actId="20577"/>
        <pc:sldMkLst>
          <pc:docMk/>
          <pc:sldMk cId="3065717341" sldId="256"/>
        </pc:sldMkLst>
        <pc:spChg chg="mod">
          <ac:chgData name="Ivana Barišić" userId="25852e9f-a5c9-434a-b60d-b96a6cab1985" providerId="ADAL" clId="{3DAF2FA9-98E1-484E-9916-DCDCCB73152E}" dt="2026-05-14T10:58:20.973" v="27" actId="20577"/>
          <ac:spMkLst>
            <pc:docMk/>
            <pc:sldMk cId="3065717341" sldId="256"/>
            <ac:spMk id="3" creationId="{D3FAE861-246C-40DC-3418-9E6DFDE80DFC}"/>
          </ac:spMkLst>
        </pc:spChg>
        <pc:spChg chg="mod">
          <ac:chgData name="Ivana Barišić" userId="25852e9f-a5c9-434a-b60d-b96a6cab1985" providerId="ADAL" clId="{3DAF2FA9-98E1-484E-9916-DCDCCB73152E}" dt="2026-05-14T10:58:08.662" v="1" actId="20577"/>
          <ac:spMkLst>
            <pc:docMk/>
            <pc:sldMk cId="3065717341" sldId="256"/>
            <ac:spMk id="8" creationId="{FA13BA7C-2664-75E6-E7FD-25880E4E888A}"/>
          </ac:spMkLst>
        </pc:spChg>
      </pc:sldChg>
      <pc:sldChg chg="modSp mod">
        <pc:chgData name="Ivana Barišić" userId="25852e9f-a5c9-434a-b60d-b96a6cab1985" providerId="ADAL" clId="{3DAF2FA9-98E1-484E-9916-DCDCCB73152E}" dt="2026-05-14T12:24:30.817" v="168" actId="20577"/>
        <pc:sldMkLst>
          <pc:docMk/>
          <pc:sldMk cId="1533232375" sldId="259"/>
        </pc:sldMkLst>
        <pc:spChg chg="mod">
          <ac:chgData name="Ivana Barišić" userId="25852e9f-a5c9-434a-b60d-b96a6cab1985" providerId="ADAL" clId="{3DAF2FA9-98E1-484E-9916-DCDCCB73152E}" dt="2026-05-14T12:24:30.817" v="168" actId="20577"/>
          <ac:spMkLst>
            <pc:docMk/>
            <pc:sldMk cId="1533232375" sldId="259"/>
            <ac:spMk id="2" creationId="{1D0B6310-3559-26D7-BBF6-4245847B7207}"/>
          </ac:spMkLst>
        </pc:spChg>
        <pc:spChg chg="mod">
          <ac:chgData name="Ivana Barišić" userId="25852e9f-a5c9-434a-b60d-b96a6cab1985" providerId="ADAL" clId="{3DAF2FA9-98E1-484E-9916-DCDCCB73152E}" dt="2026-05-14T10:59:10.643" v="57" actId="20577"/>
          <ac:spMkLst>
            <pc:docMk/>
            <pc:sldMk cId="1533232375" sldId="259"/>
            <ac:spMk id="3" creationId="{2265F3C5-6D66-6BED-F8ED-25628B17444B}"/>
          </ac:spMkLst>
        </pc:spChg>
      </pc:sldChg>
      <pc:sldChg chg="modSp mod">
        <pc:chgData name="Ivana Barišić" userId="25852e9f-a5c9-434a-b60d-b96a6cab1985" providerId="ADAL" clId="{3DAF2FA9-98E1-484E-9916-DCDCCB73152E}" dt="2026-05-14T12:30:51.691" v="180" actId="1076"/>
        <pc:sldMkLst>
          <pc:docMk/>
          <pc:sldMk cId="3081262649" sldId="262"/>
        </pc:sldMkLst>
        <pc:graphicFrameChg chg="mod modGraphic">
          <ac:chgData name="Ivana Barišić" userId="25852e9f-a5c9-434a-b60d-b96a6cab1985" providerId="ADAL" clId="{3DAF2FA9-98E1-484E-9916-DCDCCB73152E}" dt="2026-05-14T12:30:51.691" v="180" actId="1076"/>
          <ac:graphicFrameMkLst>
            <pc:docMk/>
            <pc:sldMk cId="3081262649" sldId="262"/>
            <ac:graphicFrameMk id="7" creationId="{F6C10BBA-11AD-C226-9A8C-CA010A92326B}"/>
          </ac:graphicFrameMkLst>
        </pc:graphicFrameChg>
      </pc:sldChg>
      <pc:sldChg chg="addSp delSp modSp mod">
        <pc:chgData name="Ivana Barišić" userId="25852e9f-a5c9-434a-b60d-b96a6cab1985" providerId="ADAL" clId="{3DAF2FA9-98E1-484E-9916-DCDCCB73152E}" dt="2026-05-14T12:32:30.048" v="181" actId="27918"/>
        <pc:sldMkLst>
          <pc:docMk/>
          <pc:sldMk cId="993552463" sldId="265"/>
        </pc:sldMkLst>
        <pc:spChg chg="mod">
          <ac:chgData name="Ivana Barišić" userId="25852e9f-a5c9-434a-b60d-b96a6cab1985" providerId="ADAL" clId="{3DAF2FA9-98E1-484E-9916-DCDCCB73152E}" dt="2026-05-14T11:16:05.704" v="123" actId="20577"/>
          <ac:spMkLst>
            <pc:docMk/>
            <pc:sldMk cId="993552463" sldId="265"/>
            <ac:spMk id="2" creationId="{1D0B6310-3559-26D7-BBF6-4245847B7207}"/>
          </ac:spMkLst>
        </pc:spChg>
        <pc:graphicFrameChg chg="del">
          <ac:chgData name="Ivana Barišić" userId="25852e9f-a5c9-434a-b60d-b96a6cab1985" providerId="ADAL" clId="{3DAF2FA9-98E1-484E-9916-DCDCCB73152E}" dt="2026-05-14T11:54:45.880" v="143" actId="478"/>
          <ac:graphicFrameMkLst>
            <pc:docMk/>
            <pc:sldMk cId="993552463" sldId="265"/>
            <ac:graphicFrameMk id="5" creationId="{8706D261-9587-4B7D-BBBD-36B5C69AFA5F}"/>
          </ac:graphicFrameMkLst>
        </pc:graphicFrameChg>
        <pc:graphicFrameChg chg="add del mod">
          <ac:chgData name="Ivana Barišić" userId="25852e9f-a5c9-434a-b60d-b96a6cab1985" providerId="ADAL" clId="{3DAF2FA9-98E1-484E-9916-DCDCCB73152E}" dt="2026-05-14T11:55:54.294" v="150" actId="478"/>
          <ac:graphicFrameMkLst>
            <pc:docMk/>
            <pc:sldMk cId="993552463" sldId="265"/>
            <ac:graphicFrameMk id="6" creationId="{8706D261-9587-4B7D-BBBD-36B5C69AFA5F}"/>
          </ac:graphicFrameMkLst>
        </pc:graphicFrameChg>
        <pc:graphicFrameChg chg="add mod">
          <ac:chgData name="Ivana Barišić" userId="25852e9f-a5c9-434a-b60d-b96a6cab1985" providerId="ADAL" clId="{3DAF2FA9-98E1-484E-9916-DCDCCB73152E}" dt="2026-05-14T11:56:13.376" v="158" actId="14100"/>
          <ac:graphicFrameMkLst>
            <pc:docMk/>
            <pc:sldMk cId="993552463" sldId="265"/>
            <ac:graphicFrameMk id="7" creationId="{8706D261-9587-4B7D-BBBD-36B5C69AFA5F}"/>
          </ac:graphicFrameMkLst>
        </pc:graphicFrameChg>
      </pc:sldChg>
      <pc:sldChg chg="addSp delSp modSp mod">
        <pc:chgData name="Ivana Barišić" userId="25852e9f-a5c9-434a-b60d-b96a6cab1985" providerId="ADAL" clId="{3DAF2FA9-98E1-484E-9916-DCDCCB73152E}" dt="2026-05-14T11:57:10.299" v="166" actId="2711"/>
        <pc:sldMkLst>
          <pc:docMk/>
          <pc:sldMk cId="206119950" sldId="268"/>
        </pc:sldMkLst>
        <pc:spChg chg="mod">
          <ac:chgData name="Ivana Barišić" userId="25852e9f-a5c9-434a-b60d-b96a6cab1985" providerId="ADAL" clId="{3DAF2FA9-98E1-484E-9916-DCDCCB73152E}" dt="2026-05-14T11:16:01.249" v="121" actId="20577"/>
          <ac:spMkLst>
            <pc:docMk/>
            <pc:sldMk cId="206119950" sldId="268"/>
            <ac:spMk id="9" creationId="{B814C2AB-A338-6946-FD72-652E5C2E2649}"/>
          </ac:spMkLst>
        </pc:spChg>
        <pc:graphicFrameChg chg="del">
          <ac:chgData name="Ivana Barišić" userId="25852e9f-a5c9-434a-b60d-b96a6cab1985" providerId="ADAL" clId="{3DAF2FA9-98E1-484E-9916-DCDCCB73152E}" dt="2026-05-14T11:56:35.584" v="159" actId="478"/>
          <ac:graphicFrameMkLst>
            <pc:docMk/>
            <pc:sldMk cId="206119950" sldId="268"/>
            <ac:graphicFrameMk id="2" creationId="{F1511898-8221-41EF-BF92-23FE725AEE66}"/>
          </ac:graphicFrameMkLst>
        </pc:graphicFrameChg>
        <pc:graphicFrameChg chg="add mod">
          <ac:chgData name="Ivana Barišić" userId="25852e9f-a5c9-434a-b60d-b96a6cab1985" providerId="ADAL" clId="{3DAF2FA9-98E1-484E-9916-DCDCCB73152E}" dt="2026-05-14T11:57:10.299" v="166" actId="2711"/>
          <ac:graphicFrameMkLst>
            <pc:docMk/>
            <pc:sldMk cId="206119950" sldId="268"/>
            <ac:graphicFrameMk id="7" creationId="{F1511898-8221-41EF-BF92-23FE725AEE66}"/>
          </ac:graphicFrameMkLst>
        </pc:graphicFrameChg>
      </pc:sldChg>
      <pc:sldChg chg="modSp mod">
        <pc:chgData name="Ivana Barišić" userId="25852e9f-a5c9-434a-b60d-b96a6cab1985" providerId="ADAL" clId="{3DAF2FA9-98E1-484E-9916-DCDCCB73152E}" dt="2026-05-14T11:14:54.450" v="109" actId="20577"/>
        <pc:sldMkLst>
          <pc:docMk/>
          <pc:sldMk cId="4136932271" sldId="272"/>
        </pc:sldMkLst>
        <pc:graphicFrameChg chg="mod modGraphic">
          <ac:chgData name="Ivana Barišić" userId="25852e9f-a5c9-434a-b60d-b96a6cab1985" providerId="ADAL" clId="{3DAF2FA9-98E1-484E-9916-DCDCCB73152E}" dt="2026-05-14T11:14:54.450" v="109" actId="20577"/>
          <ac:graphicFrameMkLst>
            <pc:docMk/>
            <pc:sldMk cId="4136932271" sldId="272"/>
            <ac:graphicFrameMk id="10" creationId="{5C088D6E-C953-B443-F5E3-6DFA4818EC67}"/>
          </ac:graphicFrameMkLst>
        </pc:graphicFrameChg>
      </pc:sldChg>
    </pc:docChg>
  </pc:docChgLst>
  <pc:docChgLst>
    <pc:chgData name="Andrea Crnković" userId="56356317-2087-452b-982a-e8e387ab59e1" providerId="ADAL" clId="{19A9B651-C97C-4B5A-BEE8-0AFDD59E70C0}"/>
    <pc:docChg chg="modSld">
      <pc:chgData name="Andrea Crnković" userId="56356317-2087-452b-982a-e8e387ab59e1" providerId="ADAL" clId="{19A9B651-C97C-4B5A-BEE8-0AFDD59E70C0}" dt="2026-05-15T12:50:35.666" v="534" actId="255"/>
      <pc:docMkLst>
        <pc:docMk/>
      </pc:docMkLst>
      <pc:sldChg chg="modSp mod">
        <pc:chgData name="Andrea Crnković" userId="56356317-2087-452b-982a-e8e387ab59e1" providerId="ADAL" clId="{19A9B651-C97C-4B5A-BEE8-0AFDD59E70C0}" dt="2026-05-15T12:26:03.820" v="1" actId="20577"/>
        <pc:sldMkLst>
          <pc:docMk/>
          <pc:sldMk cId="3065717341" sldId="256"/>
        </pc:sldMkLst>
        <pc:spChg chg="mod">
          <ac:chgData name="Andrea Crnković" userId="56356317-2087-452b-982a-e8e387ab59e1" providerId="ADAL" clId="{19A9B651-C97C-4B5A-BEE8-0AFDD59E70C0}" dt="2026-05-15T12:26:03.820" v="1" actId="20577"/>
          <ac:spMkLst>
            <pc:docMk/>
            <pc:sldMk cId="3065717341" sldId="256"/>
            <ac:spMk id="8" creationId="{FA13BA7C-2664-75E6-E7FD-25880E4E888A}"/>
          </ac:spMkLst>
        </pc:spChg>
      </pc:sldChg>
      <pc:sldChg chg="modSp mod">
        <pc:chgData name="Andrea Crnković" userId="56356317-2087-452b-982a-e8e387ab59e1" providerId="ADAL" clId="{19A9B651-C97C-4B5A-BEE8-0AFDD59E70C0}" dt="2026-05-15T12:40:04.911" v="409" actId="20577"/>
        <pc:sldMkLst>
          <pc:docMk/>
          <pc:sldMk cId="1533232375" sldId="259"/>
        </pc:sldMkLst>
        <pc:spChg chg="mod">
          <ac:chgData name="Andrea Crnković" userId="56356317-2087-452b-982a-e8e387ab59e1" providerId="ADAL" clId="{19A9B651-C97C-4B5A-BEE8-0AFDD59E70C0}" dt="2026-05-15T12:40:04.911" v="409" actId="20577"/>
          <ac:spMkLst>
            <pc:docMk/>
            <pc:sldMk cId="1533232375" sldId="259"/>
            <ac:spMk id="3" creationId="{2265F3C5-6D66-6BED-F8ED-25628B17444B}"/>
          </ac:spMkLst>
        </pc:spChg>
      </pc:sldChg>
      <pc:sldChg chg="modSp mod">
        <pc:chgData name="Andrea Crnković" userId="56356317-2087-452b-982a-e8e387ab59e1" providerId="ADAL" clId="{19A9B651-C97C-4B5A-BEE8-0AFDD59E70C0}" dt="2026-05-15T12:45:56.575" v="523" actId="20577"/>
        <pc:sldMkLst>
          <pc:docMk/>
          <pc:sldMk cId="2982849108" sldId="260"/>
        </pc:sldMkLst>
        <pc:spChg chg="mod">
          <ac:chgData name="Andrea Crnković" userId="56356317-2087-452b-982a-e8e387ab59e1" providerId="ADAL" clId="{19A9B651-C97C-4B5A-BEE8-0AFDD59E70C0}" dt="2026-05-15T12:41:53.743" v="413" actId="20577"/>
          <ac:spMkLst>
            <pc:docMk/>
            <pc:sldMk cId="2982849108" sldId="260"/>
            <ac:spMk id="2" creationId="{1D0B6310-3559-26D7-BBF6-4245847B7207}"/>
          </ac:spMkLst>
        </pc:spChg>
        <pc:spChg chg="mod">
          <ac:chgData name="Andrea Crnković" userId="56356317-2087-452b-982a-e8e387ab59e1" providerId="ADAL" clId="{19A9B651-C97C-4B5A-BEE8-0AFDD59E70C0}" dt="2026-05-15T12:45:56.575" v="523" actId="20577"/>
          <ac:spMkLst>
            <pc:docMk/>
            <pc:sldMk cId="2982849108" sldId="260"/>
            <ac:spMk id="3" creationId="{2265F3C5-6D66-6BED-F8ED-25628B17444B}"/>
          </ac:spMkLst>
        </pc:spChg>
      </pc:sldChg>
      <pc:sldChg chg="modSp mod">
        <pc:chgData name="Andrea Crnković" userId="56356317-2087-452b-982a-e8e387ab59e1" providerId="ADAL" clId="{19A9B651-C97C-4B5A-BEE8-0AFDD59E70C0}" dt="2026-05-15T12:49:19.841" v="530" actId="255"/>
        <pc:sldMkLst>
          <pc:docMk/>
          <pc:sldMk cId="3081262649" sldId="262"/>
        </pc:sldMkLst>
        <pc:graphicFrameChg chg="modGraphic">
          <ac:chgData name="Andrea Crnković" userId="56356317-2087-452b-982a-e8e387ab59e1" providerId="ADAL" clId="{19A9B651-C97C-4B5A-BEE8-0AFDD59E70C0}" dt="2026-05-15T12:49:19.841" v="530" actId="255"/>
          <ac:graphicFrameMkLst>
            <pc:docMk/>
            <pc:sldMk cId="3081262649" sldId="262"/>
            <ac:graphicFrameMk id="7" creationId="{F6C10BBA-11AD-C226-9A8C-CA010A92326B}"/>
          </ac:graphicFrameMkLst>
        </pc:graphicFrameChg>
      </pc:sldChg>
      <pc:sldChg chg="modSp">
        <pc:chgData name="Andrea Crnković" userId="56356317-2087-452b-982a-e8e387ab59e1" providerId="ADAL" clId="{19A9B651-C97C-4B5A-BEE8-0AFDD59E70C0}" dt="2026-05-15T12:50:28.290" v="533" actId="255"/>
        <pc:sldMkLst>
          <pc:docMk/>
          <pc:sldMk cId="993552463" sldId="265"/>
        </pc:sldMkLst>
        <pc:graphicFrameChg chg="mod">
          <ac:chgData name="Andrea Crnković" userId="56356317-2087-452b-982a-e8e387ab59e1" providerId="ADAL" clId="{19A9B651-C97C-4B5A-BEE8-0AFDD59E70C0}" dt="2026-05-15T12:50:28.290" v="533" actId="255"/>
          <ac:graphicFrameMkLst>
            <pc:docMk/>
            <pc:sldMk cId="993552463" sldId="265"/>
            <ac:graphicFrameMk id="7" creationId="{8706D261-9587-4B7D-BBBD-36B5C69AFA5F}"/>
          </ac:graphicFrameMkLst>
        </pc:graphicFrameChg>
      </pc:sldChg>
      <pc:sldChg chg="modSp">
        <pc:chgData name="Andrea Crnković" userId="56356317-2087-452b-982a-e8e387ab59e1" providerId="ADAL" clId="{19A9B651-C97C-4B5A-BEE8-0AFDD59E70C0}" dt="2026-05-15T12:50:35.666" v="534" actId="255"/>
        <pc:sldMkLst>
          <pc:docMk/>
          <pc:sldMk cId="206119950" sldId="268"/>
        </pc:sldMkLst>
        <pc:graphicFrameChg chg="mod">
          <ac:chgData name="Andrea Crnković" userId="56356317-2087-452b-982a-e8e387ab59e1" providerId="ADAL" clId="{19A9B651-C97C-4B5A-BEE8-0AFDD59E70C0}" dt="2026-05-15T12:50:35.666" v="534" actId="255"/>
          <ac:graphicFrameMkLst>
            <pc:docMk/>
            <pc:sldMk cId="206119950" sldId="268"/>
            <ac:graphicFrameMk id="7" creationId="{F1511898-8221-41EF-BF92-23FE725AEE6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https://osuopeu-my.sharepoint.com/personal/melesi_osijek_hr/Documents/Radna%20povr&#353;ina/VODIC%20ZA%20GRADANE/Kopija%20datoteke%20Grafikon%20u%20programu%20Microsoft%20PowerPoint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https://osuopeu-my.sharepoint.com/personal/melesi_osijek_hr/Documents/Radna%20povr&#353;ina/VODIC%20ZA%20GRADANE/Kopija%20datoteke%20Grafikon%20u%20programu%20Microsoft%20PowerPoint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osuopeu.sharepoint.com/sites/UOfinancije/Shared%20Documents/Proracun/GODI&#352;NJI%20IZVJE&#352;TAJ%202022/prihodi%20tablic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/>
            </a:pPr>
            <a:r>
              <a:rPr lang="hr-HR" sz="1200" b="1"/>
              <a:t>Usporedni pregled izmjena prihoda/primitaka Grada Osijeka</a:t>
            </a:r>
          </a:p>
        </c:rich>
      </c:tx>
      <c:layout>
        <c:manualLayout>
          <c:xMode val="edge"/>
          <c:yMode val="edge"/>
          <c:x val="0.14510628961419747"/>
          <c:y val="2.2900759252635062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TEKUĆI PLAN 2026.</c:v>
          </c:tx>
          <c:invertIfNegative val="0"/>
          <c:cat>
            <c:numRef>
              <c:f>' Graf prihodi'!$A$2:$A$10</c:f>
              <c:numCache>
                <c:formatCode>General</c:formatCode>
                <c:ptCount val="9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71</c:v>
                </c:pt>
                <c:pt idx="7">
                  <c:v>72</c:v>
                </c:pt>
                <c:pt idx="8">
                  <c:v>84</c:v>
                </c:pt>
              </c:numCache>
            </c:numRef>
          </c:cat>
          <c:val>
            <c:numRef>
              <c:f>' Graf prihodi'!$C$2:$C$10</c:f>
              <c:numCache>
                <c:formatCode>#,##0.00</c:formatCode>
                <c:ptCount val="9"/>
                <c:pt idx="0">
                  <c:v>77651981</c:v>
                </c:pt>
                <c:pt idx="1">
                  <c:v>54842404</c:v>
                </c:pt>
                <c:pt idx="2">
                  <c:v>3254782.03</c:v>
                </c:pt>
                <c:pt idx="3">
                  <c:v>15379730</c:v>
                </c:pt>
                <c:pt idx="4">
                  <c:v>522500</c:v>
                </c:pt>
                <c:pt idx="5">
                  <c:v>732500</c:v>
                </c:pt>
                <c:pt idx="6">
                  <c:v>3596450</c:v>
                </c:pt>
                <c:pt idx="7">
                  <c:v>531383</c:v>
                </c:pt>
                <c:pt idx="8">
                  <c:v>4856000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68-4B3C-9E8F-3DDF7B05DDA7}"/>
            </c:ext>
          </c:extLst>
        </c:ser>
        <c:ser>
          <c:idx val="1"/>
          <c:order val="1"/>
          <c:tx>
            <c:v>REBALANS 2026.</c:v>
          </c:tx>
          <c:invertIfNegative val="0"/>
          <c:cat>
            <c:numRef>
              <c:f>' Graf prihodi'!$A$2:$A$10</c:f>
              <c:numCache>
                <c:formatCode>General</c:formatCode>
                <c:ptCount val="9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71</c:v>
                </c:pt>
                <c:pt idx="7">
                  <c:v>72</c:v>
                </c:pt>
                <c:pt idx="8">
                  <c:v>84</c:v>
                </c:pt>
              </c:numCache>
            </c:numRef>
          </c:cat>
          <c:val>
            <c:numRef>
              <c:f>' Graf prihodi'!$D$2:$D$10</c:f>
              <c:numCache>
                <c:formatCode>#,##0.00</c:formatCode>
                <c:ptCount val="9"/>
                <c:pt idx="0">
                  <c:v>82237903.989999995</c:v>
                </c:pt>
                <c:pt idx="1">
                  <c:v>47458502.990000002</c:v>
                </c:pt>
                <c:pt idx="2">
                  <c:v>3416782.03</c:v>
                </c:pt>
                <c:pt idx="3">
                  <c:v>15037580</c:v>
                </c:pt>
                <c:pt idx="4">
                  <c:v>522500</c:v>
                </c:pt>
                <c:pt idx="5">
                  <c:v>3124000</c:v>
                </c:pt>
                <c:pt idx="6">
                  <c:v>2434413.34</c:v>
                </c:pt>
                <c:pt idx="7">
                  <c:v>531383</c:v>
                </c:pt>
                <c:pt idx="8" formatCode="#,##0">
                  <c:v>8096000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68-4B3C-9E8F-3DDF7B05D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08194127"/>
        <c:axId val="1"/>
        <c:axId val="0"/>
      </c:bar3DChart>
      <c:catAx>
        <c:axId val="70819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2700000" vert="horz"/>
          <a:lstStyle/>
          <a:p>
            <a:pPr>
              <a:defRPr/>
            </a:pPr>
            <a:endParaRPr lang="sr-Latn-R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sr-Latn-RS"/>
          </a:p>
        </c:txPr>
        <c:crossAx val="708194127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800" b="0" i="0" u="none" strike="noStrike" baseline="0">
          <a:solidFill>
            <a:srgbClr val="000000"/>
          </a:solidFill>
          <a:latin typeface="Montserrat" panose="00000500000000000000" pitchFamily="2" charset="-18"/>
          <a:ea typeface="Calibri"/>
          <a:cs typeface="Calibri"/>
        </a:defRPr>
      </a:pPr>
      <a:endParaRPr lang="sr-Latn-R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8817934649385"/>
          <c:y val="4.9884434579679726E-2"/>
          <c:w val="0.29522344071953754"/>
          <c:h val="0.900230811201806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18"/>
                <a:ea typeface="+mn-ea"/>
                <a:cs typeface="+mn-cs"/>
              </a:defRPr>
            </a:pPr>
            <a:r>
              <a:rPr lang="hr-HR" sz="1200" b="1"/>
              <a:t>Usporedni pregled izmjena rashoda/izdataka Grada Osijeka</a:t>
            </a:r>
          </a:p>
        </c:rich>
      </c:tx>
      <c:layout>
        <c:manualLayout>
          <c:xMode val="edge"/>
          <c:yMode val="edge"/>
          <c:x val="0.15223793076641162"/>
          <c:y val="2.4340770791075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'Graf rashodi'!$C$1</c:f>
              <c:strCache>
                <c:ptCount val="1"/>
                <c:pt idx="0">
                  <c:v>TEKUĆI PLAN 2026.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'Graf rashodi'!$A$2:$A$13</c:f>
              <c:numCache>
                <c:formatCode>General</c:formatCode>
                <c:ptCount val="12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41</c:v>
                </c:pt>
                <c:pt idx="8">
                  <c:v>42</c:v>
                </c:pt>
                <c:pt idx="9">
                  <c:v>45</c:v>
                </c:pt>
                <c:pt idx="10">
                  <c:v>53</c:v>
                </c:pt>
                <c:pt idx="11">
                  <c:v>54</c:v>
                </c:pt>
              </c:numCache>
            </c:numRef>
          </c:cat>
          <c:val>
            <c:numRef>
              <c:f>'Graf rashodi'!$C$2:$C$13</c:f>
              <c:numCache>
                <c:formatCode>#,##0.00</c:formatCode>
                <c:ptCount val="12"/>
                <c:pt idx="0">
                  <c:v>72122303</c:v>
                </c:pt>
                <c:pt idx="1">
                  <c:v>42359334.060000002</c:v>
                </c:pt>
                <c:pt idx="2">
                  <c:v>556325.97</c:v>
                </c:pt>
                <c:pt idx="3">
                  <c:v>12298780</c:v>
                </c:pt>
                <c:pt idx="4">
                  <c:v>5374265</c:v>
                </c:pt>
                <c:pt idx="5">
                  <c:v>5408836</c:v>
                </c:pt>
                <c:pt idx="6">
                  <c:v>11559739</c:v>
                </c:pt>
                <c:pt idx="7">
                  <c:v>1497236</c:v>
                </c:pt>
                <c:pt idx="8">
                  <c:v>20507556.309999999</c:v>
                </c:pt>
                <c:pt idx="9">
                  <c:v>51218680.659999996</c:v>
                </c:pt>
                <c:pt idx="10">
                  <c:v>600000</c:v>
                </c:pt>
                <c:pt idx="11">
                  <c:v>4096944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38-4E4E-BD08-E68C430B2997}"/>
            </c:ext>
          </c:extLst>
        </c:ser>
        <c:ser>
          <c:idx val="1"/>
          <c:order val="1"/>
          <c:tx>
            <c:v>REBALANS 2026</c:v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'Graf rashodi'!$A$2:$A$13</c:f>
              <c:numCache>
                <c:formatCode>General</c:formatCode>
                <c:ptCount val="12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41</c:v>
                </c:pt>
                <c:pt idx="8">
                  <c:v>42</c:v>
                </c:pt>
                <c:pt idx="9">
                  <c:v>45</c:v>
                </c:pt>
                <c:pt idx="10">
                  <c:v>53</c:v>
                </c:pt>
                <c:pt idx="11">
                  <c:v>54</c:v>
                </c:pt>
              </c:numCache>
            </c:numRef>
          </c:cat>
          <c:val>
            <c:numRef>
              <c:f>'Graf rashodi'!$D$2:$D$13</c:f>
              <c:numCache>
                <c:formatCode>#,##0.00</c:formatCode>
                <c:ptCount val="12"/>
                <c:pt idx="0">
                  <c:v>73018398.810000002</c:v>
                </c:pt>
                <c:pt idx="1">
                  <c:v>44434229.590000004</c:v>
                </c:pt>
                <c:pt idx="2">
                  <c:v>449754.93</c:v>
                </c:pt>
                <c:pt idx="3">
                  <c:v>13354295</c:v>
                </c:pt>
                <c:pt idx="4">
                  <c:v>5384405</c:v>
                </c:pt>
                <c:pt idx="5">
                  <c:v>4897084.3099999996</c:v>
                </c:pt>
                <c:pt idx="6">
                  <c:v>0</c:v>
                </c:pt>
                <c:pt idx="7">
                  <c:v>2255794</c:v>
                </c:pt>
                <c:pt idx="8">
                  <c:v>23706532.18</c:v>
                </c:pt>
                <c:pt idx="9">
                  <c:v>42187064.140000001</c:v>
                </c:pt>
                <c:pt idx="10">
                  <c:v>0</c:v>
                </c:pt>
                <c:pt idx="11">
                  <c:v>4096944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38-4E4E-BD08-E68C430B29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783391"/>
        <c:axId val="1"/>
        <c:axId val="0"/>
      </c:bar3DChart>
      <c:catAx>
        <c:axId val="47783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18"/>
                <a:ea typeface="+mn-ea"/>
                <a:cs typeface="+mn-cs"/>
              </a:defRPr>
            </a:pPr>
            <a:endParaRPr lang="sr-Latn-R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18"/>
                <a:ea typeface="+mn-ea"/>
                <a:cs typeface="+mn-cs"/>
              </a:defRPr>
            </a:pPr>
            <a:endParaRPr lang="sr-Latn-RS"/>
          </a:p>
        </c:txPr>
        <c:crossAx val="477833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ontserrat" panose="00000500000000000000" pitchFamily="2" charset="-18"/>
        </a:defRPr>
      </a:pPr>
      <a:endParaRPr lang="sr-Latn-R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253916801728797E-2"/>
          <c:y val="5.9507197237366652E-2"/>
          <c:w val="0.6084016726434317"/>
          <c:h val="0.895862404834608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5146697287839017"/>
          <c:y val="5.5555555555555552E-2"/>
          <c:w val="0.33186636045494311"/>
          <c:h val="0.9444444444444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8817934649385"/>
          <c:y val="4.9884434579679726E-2"/>
          <c:w val="0.29522344071953754"/>
          <c:h val="0.9002308112018068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18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166C-4CDE-C8DE-5BA2-08E7C7194A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727D2-0FF6-C659-501B-AD33A8B899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171EF-AC4A-BAF3-5C6E-24C7C0DF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8D8A5-5E15-C599-D19C-0E7381DD3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C3D18-0AB0-337E-C40A-C0003B3F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4068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2686-BC0A-FA93-741C-764665EB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44BD36-903C-69E0-3494-C8A04B992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6D148-98FA-8854-F84A-7AA99D10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14341-9A43-5FEE-3F55-630D4D996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E2A14-FD77-5425-D5CE-A30625DF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3032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125A33-DDD9-04A6-9ADF-14E354A79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0B8C38-7875-C25A-68D5-F218770A0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89907-2C6B-79C6-A5DA-424E527F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B522-2273-CA4A-6DB9-401F59136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8BE67-206D-34FA-CC70-3F05CED3F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5107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ADF2-D799-B9F4-4E72-6ADE7FBB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6819A-3211-C4AA-9890-E4C45B16F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58D2F-2CC9-79A1-63CF-CA593007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EA4BB-32D3-3386-6B86-5CBDDD07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5C3C5-AFEA-688A-D1DA-60BC8DEC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860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018D-09AD-F04B-5CEA-3899D2C8A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FF1512-7146-0487-BC2C-A95E298E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18FC6-CC65-AD5C-DE00-0723DEF9F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BB9BA-8078-D32E-0599-76384B41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D3F99-550D-6714-A865-A94146D6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5966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0E483-2F66-8D07-1EAF-D685C51BC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33432-8E4A-4756-19C8-FD604F392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E61A6-F1C2-D6DC-1713-9AA6DB68A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4AAE9-F5EE-44BC-39B0-6167177B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D3478-46E4-ECD1-FFFD-45EA0933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EC1BA-A805-B522-BC75-514AE63C6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9447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6F3C-C038-CB83-A17B-80D484CD6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6CBEC-4344-D96E-DCF0-5C94D0C8E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DB4CD-E4CA-8DB8-2DE7-05166D494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17A614-1911-4D39-B2C5-0BA2729FD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C6F7C-FDA8-1FFC-5F22-59A4C9D226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E521B-91A9-A5E3-F19D-DF7237F1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F138F-25E7-AE93-5BD8-B537DDF8D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099F6A-7384-79F8-C112-9D9A6270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3637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4EF03-8BB2-EEFE-181C-DFB333BD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F3E2E-516B-61E3-37FC-39EEE28B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8ACDE-9BCC-C160-7F32-AC518DA3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D90C68-C2F0-92DC-B747-AB7912F2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05014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5275F-58E0-BCA9-7E49-B1B7C2219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DE7A3A-43DA-389C-5CC6-A8D648D5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9003C-BBDD-2814-98B5-9812C8911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1920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9321C-BC58-2164-3130-B7F650E0F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3BDE3-2AA8-EFE5-8B4F-35FCB76B4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77CCB-0870-9178-3FA0-F955A6ED6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F7D9E-70C0-3626-6A32-4FFF45114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15186-FA27-2FC1-74C4-B8085588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E1D26-B5ED-8148-BF8B-8D4477B71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3872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9FF2-94E6-9CF0-9AC0-B5B40741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C8621B-A504-9E0F-8E9A-A0CD25C3D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B297C3-06C7-EBC8-2900-E7E77DD1C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9043F-7AB3-E6EC-DDE3-CB87876A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BDE9A-A677-50BD-8BD3-26CF484D4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DB6A2-5E1C-56B8-D994-429B4408B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483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6EED0E-5222-E66C-4E52-8A3667AB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1FE30-B6E7-F42B-6A5E-9F00DE9AA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4BD65-7911-8577-DB4A-39B0861FEA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BED4-5263-404D-B0EC-052B159629D6}" type="datetimeFigureOut">
              <a:rPr lang="en-HR" smtClean="0"/>
              <a:t>05/15/2026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55B19-A777-080E-0848-A6C779651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D1E71-070C-BFA8-3FB3-0182C9725E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CD711-00FA-B746-9AA7-74E1476A0B16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9788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hyperlink" Target="https://www.osijek.hr/gradska-uprava/vazni-dokumenti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osijek.hr/proracunski-dokumenti/" TargetMode="Externa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14" y="-37071"/>
            <a:ext cx="12369284" cy="69568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13BA7C-2664-75E6-E7FD-25880E4E888A}"/>
              </a:ext>
            </a:extLst>
          </p:cNvPr>
          <p:cNvSpPr txBox="1"/>
          <p:nvPr/>
        </p:nvSpPr>
        <p:spPr>
          <a:xfrm>
            <a:off x="308918" y="274983"/>
            <a:ext cx="1177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489A"/>
              </a:solidFill>
              <a:latin typeface="Montserrat" panose="00000500000000000000" pitchFamily="2" charset="-18"/>
            </a:endParaRP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I. IZMJENE I DOPUNE PRORAČUNA GRADA OSIJEKA </a:t>
            </a: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ZA 2026.</a:t>
            </a:r>
          </a:p>
          <a:p>
            <a:pPr algn="ctr"/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pPr algn="ctr"/>
            <a:r>
              <a:rPr lang="hr-HR" sz="2400" b="1" dirty="0">
                <a:solidFill>
                  <a:srgbClr val="0070C0"/>
                </a:solidFill>
                <a:latin typeface="Montserrat" panose="00000500000000000000" pitchFamily="2" charset="-18"/>
              </a:rPr>
              <a:t>-Vodič za građane-</a:t>
            </a:r>
          </a:p>
          <a:p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endParaRPr lang="hr-HR" sz="2400" b="1" dirty="0">
              <a:solidFill>
                <a:srgbClr val="0070C0"/>
              </a:solidFill>
              <a:latin typeface="Montserrat" panose="00000500000000000000" pitchFamily="2" charset="-18"/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D3FAE861-246C-40DC-3418-9E6DFDE80DFC}"/>
              </a:ext>
            </a:extLst>
          </p:cNvPr>
          <p:cNvSpPr txBox="1"/>
          <p:nvPr/>
        </p:nvSpPr>
        <p:spPr>
          <a:xfrm>
            <a:off x="5251508" y="6224631"/>
            <a:ext cx="2567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  <a:latin typeface="Montserrat" panose="00000500000000000000" pitchFamily="2" charset="-18"/>
              </a:rPr>
              <a:t>Svibanj 2026.</a:t>
            </a:r>
          </a:p>
        </p:txBody>
      </p:sp>
    </p:spTree>
    <p:extLst>
      <p:ext uri="{BB962C8B-B14F-4D97-AF65-F5344CB8AC3E}">
        <p14:creationId xmlns:p14="http://schemas.microsoft.com/office/powerpoint/2010/main" val="306571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14" y="-37071"/>
            <a:ext cx="12369284" cy="6956854"/>
          </a:xfrm>
          <a:prstGeom prst="rect">
            <a:avLst/>
          </a:pr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6448A762-1D1A-D3E3-4DE4-D63EAD9D04B5}"/>
              </a:ext>
            </a:extLst>
          </p:cNvPr>
          <p:cNvSpPr txBox="1"/>
          <p:nvPr/>
        </p:nvSpPr>
        <p:spPr>
          <a:xfrm>
            <a:off x="570451" y="536895"/>
            <a:ext cx="61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0070C0"/>
                </a:solidFill>
                <a:latin typeface="Montserrat" panose="00000500000000000000" pitchFamily="2" charset="-18"/>
              </a:rPr>
              <a:t>ŠTO JE REBALANS?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56CFAC8E-ED8A-E3C6-A7DB-0B4F24965A4F}"/>
              </a:ext>
            </a:extLst>
          </p:cNvPr>
          <p:cNvSpPr txBox="1"/>
          <p:nvPr/>
        </p:nvSpPr>
        <p:spPr>
          <a:xfrm>
            <a:off x="478172" y="906228"/>
            <a:ext cx="1075100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70C0"/>
                </a:solidFill>
                <a:latin typeface="Montserrat" panose="00000500000000000000" pitchFamily="2" charset="-18"/>
              </a:rPr>
              <a:t>Rebalans je izmjena i dopuna proračunskih stavki odnosno njihovo smanjenje i/ili povećanje u odnosu na tekući plan proračuna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70C0"/>
                </a:solidFill>
                <a:latin typeface="Montserrat" panose="00000500000000000000" pitchFamily="2" charset="-18"/>
              </a:rPr>
              <a:t>Ukoliko tijekom proračunske godine dođe do neusklađenosti prihoda/primitaka i rashoda/izdataka proračuna, predlaže se Gradskom vijeću donošenje njegovih izmjena i dopuna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70C0"/>
                </a:solidFill>
                <a:latin typeface="Montserrat" panose="00000500000000000000" pitchFamily="2" charset="-18"/>
              </a:rPr>
              <a:t>Rebalansom se mijenja isključivo tekući plan prihoda/primitaka i rashoda/izdataka za proračunsku godinu i u njemu se iskazuju podaci o tekućem planu, povećanju/smanjenju tekućeg plana i novom planu za proračunsku godinu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dirty="0">
              <a:solidFill>
                <a:srgbClr val="0070C0"/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70C0"/>
                </a:solidFill>
                <a:latin typeface="Montserrat" panose="00000500000000000000" pitchFamily="2" charset="-18"/>
              </a:rPr>
              <a:t>Postupak donošenja rebalansa isti je postupku donošenja proračuna</a:t>
            </a:r>
          </a:p>
        </p:txBody>
      </p:sp>
      <p:sp>
        <p:nvSpPr>
          <p:cNvPr id="2" name="Pravokutnik: zaobljeni kutovi 1">
            <a:extLst>
              <a:ext uri="{FF2B5EF4-FFF2-40B4-BE49-F238E27FC236}">
                <a16:creationId xmlns:a16="http://schemas.microsoft.com/office/drawing/2014/main" id="{7A53D6AB-1094-6845-428E-5A87E0E48960}"/>
              </a:ext>
            </a:extLst>
          </p:cNvPr>
          <p:cNvSpPr/>
          <p:nvPr/>
        </p:nvSpPr>
        <p:spPr>
          <a:xfrm>
            <a:off x="1124124" y="5410899"/>
            <a:ext cx="7466203" cy="52011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bg1"/>
                </a:solidFill>
                <a:latin typeface="Montserrat" panose="00000500000000000000" pitchFamily="2" charset="-18"/>
              </a:rPr>
              <a:t>IZMJENE I DOPUNE PRORAČUNA = REBALANS</a:t>
            </a:r>
          </a:p>
        </p:txBody>
      </p:sp>
    </p:spTree>
    <p:extLst>
      <p:ext uri="{BB962C8B-B14F-4D97-AF65-F5344CB8AC3E}">
        <p14:creationId xmlns:p14="http://schemas.microsoft.com/office/powerpoint/2010/main" val="307355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8961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87229" y="607985"/>
            <a:ext cx="9454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ZA 2026. 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96286" y="1193375"/>
            <a:ext cx="90936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 Grada Osijeka za 2026. i projekcije za 2027. i 2028. usvojen je na 4. sjednici Gradskog vijeća održanoj 28. studenog 2025. i utvrđen u iznosu od </a:t>
            </a:r>
            <a:r>
              <a:rPr lang="hr-HR" sz="1400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227.600.000,00 eura.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b="1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I. Izmjene i dopune odnose se isključivo na preraspodjelu sredstava unutar plana prihoda/rashoda po proračunskim klasifikacijama, iznos Proračuna ostaje nepromijenjen, </a:t>
            </a:r>
            <a:r>
              <a:rPr lang="hr-HR" sz="1400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227.600.000,00 eura.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b="1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Gradsko vijeće Grada Osijeka usvojilo ga je na 6. sjednici održanoj 14. svibnja 2026.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b="1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b="1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b="1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8F10A95F-EFD0-E3B6-85EA-24D1834AB5CD}"/>
              </a:ext>
            </a:extLst>
          </p:cNvPr>
          <p:cNvSpPr/>
          <p:nvPr/>
        </p:nvSpPr>
        <p:spPr>
          <a:xfrm>
            <a:off x="285226" y="4614272"/>
            <a:ext cx="8539991" cy="5468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latin typeface="Montserrat" panose="00000500000000000000" pitchFamily="2" charset="-18"/>
              </a:rPr>
              <a:t>Upravni odjel za financije i fondove Europske unije</a:t>
            </a:r>
          </a:p>
          <a:p>
            <a:pPr algn="ctr"/>
            <a:r>
              <a:rPr lang="hr-HR" sz="1200" dirty="0">
                <a:latin typeface="Montserrat" panose="00000500000000000000" pitchFamily="2" charset="-18"/>
              </a:rPr>
              <a:t>izrađuje prijedlog Izmjena i dopuna Proračuna Grada Osijeka i dostavlja ga Gradonačelniku na utvrđivanje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4AD2D8D5-7DE0-24BC-9F40-1221AE495F60}"/>
              </a:ext>
            </a:extLst>
          </p:cNvPr>
          <p:cNvSpPr/>
          <p:nvPr/>
        </p:nvSpPr>
        <p:spPr>
          <a:xfrm>
            <a:off x="285226" y="5352176"/>
            <a:ext cx="8539990" cy="429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latin typeface="Montserrat" panose="00000500000000000000" pitchFamily="2" charset="-18"/>
              </a:rPr>
              <a:t>Gradonačelnik Grada Osijeka  </a:t>
            </a:r>
          </a:p>
          <a:p>
            <a:pPr algn="ctr"/>
            <a:r>
              <a:rPr lang="hr-HR" sz="1200" dirty="0">
                <a:latin typeface="Montserrat" panose="00000500000000000000" pitchFamily="2" charset="-18"/>
              </a:rPr>
              <a:t>podnosi Gradskom vijeću prijedlog Izmjena i dopuna Proračuna Grada Osijeka na donošenje</a:t>
            </a: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B811E987-8E15-07AC-37B1-A2E73201C5F4}"/>
              </a:ext>
            </a:extLst>
          </p:cNvPr>
          <p:cNvSpPr/>
          <p:nvPr/>
        </p:nvSpPr>
        <p:spPr>
          <a:xfrm>
            <a:off x="285226" y="6006352"/>
            <a:ext cx="8539989" cy="6461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latin typeface="Montserrat" panose="00000500000000000000" pitchFamily="2" charset="-18"/>
              </a:rPr>
              <a:t>Gradsko vijeće Grada Osijeka</a:t>
            </a:r>
          </a:p>
          <a:p>
            <a:pPr algn="ctr"/>
            <a:r>
              <a:rPr lang="hr-HR" sz="1200" dirty="0">
                <a:latin typeface="Montserrat" panose="00000500000000000000" pitchFamily="2" charset="-18"/>
              </a:rPr>
              <a:t>donosi Izmjene i dopune Proračuna Grada Osijeka na temelju članka 45. Zakona o proračunu i članka 19. Statuta Grada Osijeka</a:t>
            </a:r>
            <a:r>
              <a:rPr lang="hr-H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323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11728" y="509375"/>
            <a:ext cx="10150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KLJUČNI RAZLOZI I. IZMJENA I DOPUNA PRORAČUNA GRADA OSIJEKA ZA 2026.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20785" y="1042588"/>
            <a:ext cx="973123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Povećanje plana poreznih prihoda sukladno njihovom ostvarenju u proteklom razdoblju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Uključivanje prenesenih viškova iz prethodne godine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hr-HR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Usklađenje plaća i ostalih rashoda za zaposlene sa zakonskim i internim aktima kojima su ova prava regulirana 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Usklađenje plana kapitalnih projekata financiranih bespovratnim sredstvima sa očekivanom realizacijom do kraja godine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Preraspodjela pojedinih kategorija prihoda/rashoda po izvorima financiranja i korisnicima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     </a:t>
            </a: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sp>
        <p:nvSpPr>
          <p:cNvPr id="5" name="Jednakokračni trokut 4">
            <a:extLst>
              <a:ext uri="{FF2B5EF4-FFF2-40B4-BE49-F238E27FC236}">
                <a16:creationId xmlns:a16="http://schemas.microsoft.com/office/drawing/2014/main" id="{AE8CF2E1-0104-1D94-93B2-23038B1215BC}"/>
              </a:ext>
            </a:extLst>
          </p:cNvPr>
          <p:cNvSpPr/>
          <p:nvPr/>
        </p:nvSpPr>
        <p:spPr>
          <a:xfrm>
            <a:off x="4259760" y="5815412"/>
            <a:ext cx="481864" cy="3858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8D30AE18-5C9B-1ED6-AADF-68E4AF6D5865}"/>
              </a:ext>
            </a:extLst>
          </p:cNvPr>
          <p:cNvSpPr/>
          <p:nvPr/>
        </p:nvSpPr>
        <p:spPr>
          <a:xfrm>
            <a:off x="2407639" y="5620623"/>
            <a:ext cx="4186107" cy="194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452D5588-B2A9-3945-08CA-A3E989A2B2C4}"/>
              </a:ext>
            </a:extLst>
          </p:cNvPr>
          <p:cNvSpPr/>
          <p:nvPr/>
        </p:nvSpPr>
        <p:spPr>
          <a:xfrm>
            <a:off x="2407639" y="4739780"/>
            <a:ext cx="1803634" cy="796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prihodi/primici</a:t>
            </a:r>
          </a:p>
        </p:txBody>
      </p:sp>
      <p:sp>
        <p:nvSpPr>
          <p:cNvPr id="8" name="Pravokutnik: zaobljeni kutovi 7">
            <a:extLst>
              <a:ext uri="{FF2B5EF4-FFF2-40B4-BE49-F238E27FC236}">
                <a16:creationId xmlns:a16="http://schemas.microsoft.com/office/drawing/2014/main" id="{D40A0AA7-A63D-8383-87BD-D50D04E8D40B}"/>
              </a:ext>
            </a:extLst>
          </p:cNvPr>
          <p:cNvSpPr/>
          <p:nvPr/>
        </p:nvSpPr>
        <p:spPr>
          <a:xfrm>
            <a:off x="4741624" y="4739781"/>
            <a:ext cx="1776622" cy="796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latin typeface="Montserrat" panose="00000500000000000000" pitchFamily="2" charset="-18"/>
              </a:rPr>
              <a:t>rashodi/izdaci</a:t>
            </a:r>
          </a:p>
        </p:txBody>
      </p:sp>
    </p:spTree>
    <p:extLst>
      <p:ext uri="{BB962C8B-B14F-4D97-AF65-F5344CB8AC3E}">
        <p14:creationId xmlns:p14="http://schemas.microsoft.com/office/powerpoint/2010/main" val="298284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427839" y="117446"/>
            <a:ext cx="9680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POVEĆANJE/SMANJENJE PRIHODA I PRIMITAKA PO OSNOVNIM SKUPINAMA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58534" y="1394307"/>
            <a:ext cx="10595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sp>
        <p:nvSpPr>
          <p:cNvPr id="5" name="Pravokutnik: zaobljeni kutovi 4">
            <a:extLst>
              <a:ext uri="{FF2B5EF4-FFF2-40B4-BE49-F238E27FC236}">
                <a16:creationId xmlns:a16="http://schemas.microsoft.com/office/drawing/2014/main" id="{A9C2BBB5-2792-9557-B127-70F46F6BAFDE}"/>
              </a:ext>
            </a:extLst>
          </p:cNvPr>
          <p:cNvSpPr/>
          <p:nvPr/>
        </p:nvSpPr>
        <p:spPr>
          <a:xfrm>
            <a:off x="142613" y="5293453"/>
            <a:ext cx="1947925" cy="7550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prihodi/rashodi Grada Osijeka</a:t>
            </a:r>
          </a:p>
        </p:txBody>
      </p:sp>
      <p:sp>
        <p:nvSpPr>
          <p:cNvPr id="6" name="Znak zbrajanja 5">
            <a:extLst>
              <a:ext uri="{FF2B5EF4-FFF2-40B4-BE49-F238E27FC236}">
                <a16:creationId xmlns:a16="http://schemas.microsoft.com/office/drawing/2014/main" id="{9E88514F-376C-BB1A-B204-31B3080D2DA9}"/>
              </a:ext>
            </a:extLst>
          </p:cNvPr>
          <p:cNvSpPr/>
          <p:nvPr/>
        </p:nvSpPr>
        <p:spPr>
          <a:xfrm>
            <a:off x="2090538" y="5213758"/>
            <a:ext cx="610718" cy="83470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Pravokutnik: zaobljeni kutovi 6">
            <a:extLst>
              <a:ext uri="{FF2B5EF4-FFF2-40B4-BE49-F238E27FC236}">
                <a16:creationId xmlns:a16="http://schemas.microsoft.com/office/drawing/2014/main" id="{24C7C50E-A98F-4482-5AF4-C6F8F73EA934}"/>
              </a:ext>
            </a:extLst>
          </p:cNvPr>
          <p:cNvSpPr/>
          <p:nvPr/>
        </p:nvSpPr>
        <p:spPr>
          <a:xfrm>
            <a:off x="2701255" y="5213758"/>
            <a:ext cx="249991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prihodi/rashodi proračunskih korisnika</a:t>
            </a:r>
          </a:p>
        </p:txBody>
      </p:sp>
      <p:sp>
        <p:nvSpPr>
          <p:cNvPr id="8" name="Jednako 7">
            <a:extLst>
              <a:ext uri="{FF2B5EF4-FFF2-40B4-BE49-F238E27FC236}">
                <a16:creationId xmlns:a16="http://schemas.microsoft.com/office/drawing/2014/main" id="{FBB3F20E-2236-41B3-BC92-13345817F468}"/>
              </a:ext>
            </a:extLst>
          </p:cNvPr>
          <p:cNvSpPr/>
          <p:nvPr/>
        </p:nvSpPr>
        <p:spPr>
          <a:xfrm flipH="1">
            <a:off x="6990826" y="5368954"/>
            <a:ext cx="395397" cy="411061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9" name="Pravokutnik: zaobljeni kutovi 8">
            <a:extLst>
              <a:ext uri="{FF2B5EF4-FFF2-40B4-BE49-F238E27FC236}">
                <a16:creationId xmlns:a16="http://schemas.microsoft.com/office/drawing/2014/main" id="{4F1292E7-F5A2-D5DA-1874-50FC3FF107A8}"/>
              </a:ext>
            </a:extLst>
          </p:cNvPr>
          <p:cNvSpPr/>
          <p:nvPr/>
        </p:nvSpPr>
        <p:spPr>
          <a:xfrm>
            <a:off x="7386222" y="5213759"/>
            <a:ext cx="1749389" cy="914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Proračun Grada Osijeka</a:t>
            </a:r>
          </a:p>
        </p:txBody>
      </p:sp>
      <p:sp>
        <p:nvSpPr>
          <p:cNvPr id="11" name="Znak zbrajanja 10">
            <a:extLst>
              <a:ext uri="{FF2B5EF4-FFF2-40B4-BE49-F238E27FC236}">
                <a16:creationId xmlns:a16="http://schemas.microsoft.com/office/drawing/2014/main" id="{A3C0CAE1-C857-5E86-B878-9FB535F25510}"/>
              </a:ext>
            </a:extLst>
          </p:cNvPr>
          <p:cNvSpPr/>
          <p:nvPr/>
        </p:nvSpPr>
        <p:spPr>
          <a:xfrm>
            <a:off x="5201174" y="5213758"/>
            <a:ext cx="610718" cy="83470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: zaobljeni kutovi 12">
            <a:extLst>
              <a:ext uri="{FF2B5EF4-FFF2-40B4-BE49-F238E27FC236}">
                <a16:creationId xmlns:a16="http://schemas.microsoft.com/office/drawing/2014/main" id="{A549D96C-3DA8-8B48-AF32-752C1EA8B1FB}"/>
              </a:ext>
            </a:extLst>
          </p:cNvPr>
          <p:cNvSpPr/>
          <p:nvPr/>
        </p:nvSpPr>
        <p:spPr>
          <a:xfrm>
            <a:off x="5811891" y="5213758"/>
            <a:ext cx="1178937" cy="914400"/>
          </a:xfrm>
          <a:prstGeom prst="roundRect">
            <a:avLst/>
          </a:prstGeom>
          <a:ln>
            <a:solidFill>
              <a:srgbClr val="406B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višak/</a:t>
            </a:r>
          </a:p>
          <a:p>
            <a:pPr algn="ctr"/>
            <a:r>
              <a:rPr lang="hr-HR" sz="1600" b="1" dirty="0">
                <a:latin typeface="Montserrat" panose="00000500000000000000" pitchFamily="2" charset="-18"/>
              </a:rPr>
              <a:t>manjak</a:t>
            </a:r>
          </a:p>
        </p:txBody>
      </p:sp>
      <p:graphicFrame>
        <p:nvGraphicFramePr>
          <p:cNvPr id="10" name="Tablica 9">
            <a:extLst>
              <a:ext uri="{FF2B5EF4-FFF2-40B4-BE49-F238E27FC236}">
                <a16:creationId xmlns:a16="http://schemas.microsoft.com/office/drawing/2014/main" id="{5C088D6E-C953-B443-F5E3-6DFA4818E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705872"/>
              </p:ext>
            </p:extLst>
          </p:nvPr>
        </p:nvGraphicFramePr>
        <p:xfrm>
          <a:off x="658534" y="410198"/>
          <a:ext cx="7964174" cy="4090023"/>
        </p:xfrm>
        <a:graphic>
          <a:graphicData uri="http://schemas.openxmlformats.org/drawingml/2006/table">
            <a:tbl>
              <a:tblPr/>
              <a:tblGrid>
                <a:gridCol w="483762">
                  <a:extLst>
                    <a:ext uri="{9D8B030D-6E8A-4147-A177-3AD203B41FA5}">
                      <a16:colId xmlns:a16="http://schemas.microsoft.com/office/drawing/2014/main" val="1964381566"/>
                    </a:ext>
                  </a:extLst>
                </a:gridCol>
                <a:gridCol w="3171337">
                  <a:extLst>
                    <a:ext uri="{9D8B030D-6E8A-4147-A177-3AD203B41FA5}">
                      <a16:colId xmlns:a16="http://schemas.microsoft.com/office/drawing/2014/main" val="3017584873"/>
                    </a:ext>
                  </a:extLst>
                </a:gridCol>
                <a:gridCol w="1384100">
                  <a:extLst>
                    <a:ext uri="{9D8B030D-6E8A-4147-A177-3AD203B41FA5}">
                      <a16:colId xmlns:a16="http://schemas.microsoft.com/office/drawing/2014/main" val="3859688317"/>
                    </a:ext>
                  </a:extLst>
                </a:gridCol>
                <a:gridCol w="1594628">
                  <a:extLst>
                    <a:ext uri="{9D8B030D-6E8A-4147-A177-3AD203B41FA5}">
                      <a16:colId xmlns:a16="http://schemas.microsoft.com/office/drawing/2014/main" val="3354421887"/>
                    </a:ext>
                  </a:extLst>
                </a:gridCol>
                <a:gridCol w="1330347">
                  <a:extLst>
                    <a:ext uri="{9D8B030D-6E8A-4147-A177-3AD203B41FA5}">
                      <a16:colId xmlns:a16="http://schemas.microsoft.com/office/drawing/2014/main" val="110436483"/>
                    </a:ext>
                  </a:extLst>
                </a:gridCol>
              </a:tblGrid>
              <a:tr h="28289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GRAD OSIJEK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Tekući plan 2026.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povećanje/smanjenje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 Izmjene i dopune 2026.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756890"/>
                  </a:ext>
                </a:extLst>
              </a:tr>
              <a:tr h="2292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sng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poslovanja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EUR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EUR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EUR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506078"/>
                  </a:ext>
                </a:extLst>
              </a:tr>
              <a:tr h="16206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61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poreza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77.651.981,00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4.621.922,99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cs typeface="Times New Roman" panose="02020603050405020304" pitchFamily="18" charset="0"/>
                        </a:rPr>
                        <a:t>82.273.903,99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5709482"/>
                  </a:ext>
                </a:extLst>
              </a:tr>
              <a:tr h="28289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63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Pomoći iz inozemstva i od subjekata unutar općeg proračuna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100.947.894,00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-8.076.230,59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cs typeface="Times New Roman" panose="02020603050405020304" pitchFamily="18" charset="0"/>
                        </a:rPr>
                        <a:t>92.871.663,41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16891463"/>
                  </a:ext>
                </a:extLst>
              </a:tr>
              <a:tr h="16206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64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imovine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3.255.279,03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161.873,00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cs typeface="Times New Roman" panose="02020603050405020304" pitchFamily="18" charset="0"/>
                        </a:rPr>
                        <a:t>3.417.116,03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74753600"/>
                  </a:ext>
                </a:extLst>
              </a:tr>
              <a:tr h="36941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65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upravnih i administrativnih pristojbi, pristojbi po posebnim propisima i naknada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20.281.142,00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-321.362,21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cs typeface="Times New Roman" panose="02020603050405020304" pitchFamily="18" charset="0"/>
                        </a:rPr>
                        <a:t>19.959.779,79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5363233"/>
                  </a:ext>
                </a:extLst>
              </a:tr>
              <a:tr h="28289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66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prodaje proizvoda i robe te pruženih usluga i prihodi od donacija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1.562.925,00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451.696,00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cs typeface="Times New Roman" panose="02020603050405020304" pitchFamily="18" charset="0"/>
                        </a:rPr>
                        <a:t>2.014.621,00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3429613"/>
                  </a:ext>
                </a:extLst>
              </a:tr>
              <a:tr h="16206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68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Kazne, upravne mjere i ostali prihodi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752.899,00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2.391.478,00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cs typeface="Times New Roman" panose="02020603050405020304" pitchFamily="18" charset="0"/>
                        </a:rPr>
                        <a:t>3.144.377,00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79596198"/>
                  </a:ext>
                </a:extLst>
              </a:tr>
              <a:tr h="14681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6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Ukupno prihodi poslovanja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204.452.120,03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-770.658,81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203.681.461,22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91306530"/>
                  </a:ext>
                </a:extLst>
              </a:tr>
              <a:tr h="1456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900" b="1" i="0" u="sng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prodaje nefinancijske imovine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3400"/>
                  </a:ext>
                </a:extLst>
              </a:tr>
              <a:tr h="24627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71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prodaje ne proizvedene dugotrajne imovine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3.596.450,00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3.596.450,00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2.434.413,34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635524945"/>
                  </a:ext>
                </a:extLst>
              </a:tr>
              <a:tr h="24627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72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Prihodi od prodaje proizvedene dugotrajne imovine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537.520,00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537.520,00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535.920,00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73974124"/>
                  </a:ext>
                </a:extLst>
              </a:tr>
              <a:tr h="24351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7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Ukupno prihodi od prodaje nefinancijske imovine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4.133.970,00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4.133.970,00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2.970.333,34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8885620"/>
                  </a:ext>
                </a:extLst>
              </a:tr>
              <a:tr h="1456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sng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Primici od financijske imovine i zaduživanja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99741"/>
                  </a:ext>
                </a:extLst>
              </a:tr>
              <a:tr h="14562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84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Primici od zaduživanja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4.856.000,00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3.240.000,00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8.096.000,00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93335476"/>
                  </a:ext>
                </a:extLst>
              </a:tr>
              <a:tr h="246275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8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Ukupno primici od financijske imovine i zaduživanja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4.856.000,00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3.240.000,00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8.096.000,00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91997741"/>
                  </a:ext>
                </a:extLst>
              </a:tr>
              <a:tr h="1456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sng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Vlastiti izvori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18"/>
                        <a:ea typeface="Microsoft Sans Serif" panose="020B0604020202020204" pitchFamily="34" charset="0"/>
                        <a:cs typeface="Microsoft Sans Serif" panose="020B0604020202020204" pitchFamily="34" charset="0"/>
                      </a:endParaRP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 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92537"/>
                  </a:ext>
                </a:extLst>
              </a:tr>
              <a:tr h="28289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92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Raspoloživa sredstva iz prethodnih godina-višak prihoda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14.157.909,97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-1.305.704,53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12.852.205,44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/>
                        </a:gs>
                        <a:gs pos="72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4002480"/>
                  </a:ext>
                </a:extLst>
              </a:tr>
              <a:tr h="13313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  <a:ea typeface="Microsoft Sans Serif" panose="020B0604020202020204" pitchFamily="34" charset="0"/>
                          <a:cs typeface="Microsoft Sans Serif" panose="020B0604020202020204" pitchFamily="34" charset="0"/>
                        </a:rPr>
                        <a:t>UKUPNO</a:t>
                      </a:r>
                    </a:p>
                  </a:txBody>
                  <a:tcPr marL="8336" marR="8336" marT="83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227.600.000,00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hr-H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227.600.000,00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7286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932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461395" y="285226"/>
            <a:ext cx="10050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USPOREDNI PREGLED PLANA PRIHODA I PRIMITAKA GRADA OSIJEKA U 2026. 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662729" y="1551963"/>
            <a:ext cx="10595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8706D261-9587-4B7D-BBBD-36B5C69AFA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7354464"/>
              </p:ext>
            </p:extLst>
          </p:nvPr>
        </p:nvGraphicFramePr>
        <p:xfrm>
          <a:off x="2418735" y="786580"/>
          <a:ext cx="5683046" cy="371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355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854"/>
            <a:ext cx="12369284" cy="6956854"/>
          </a:xfrm>
          <a:prstGeom prst="rect">
            <a:avLst/>
          </a:prstGeom>
          <a:gradFill>
            <a:gsLst>
              <a:gs pos="0">
                <a:srgbClr val="DAE3F3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546957" y="80961"/>
            <a:ext cx="9673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POVEĆANJE/SMANJENJE RASHODA I IZDATAKA PO OSNOVNIM SKUPINAMA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265F3C5-6D66-6BED-F8ED-25628B17444B}"/>
              </a:ext>
            </a:extLst>
          </p:cNvPr>
          <p:cNvSpPr txBox="1"/>
          <p:nvPr/>
        </p:nvSpPr>
        <p:spPr>
          <a:xfrm>
            <a:off x="587229" y="935643"/>
            <a:ext cx="106707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758487"/>
              </p:ext>
            </p:extLst>
          </p:nvPr>
        </p:nvGraphicFramePr>
        <p:xfrm>
          <a:off x="4177717" y="1984122"/>
          <a:ext cx="4026716" cy="2522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F6C10BBA-11AD-C226-9A8C-CA010A923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574598"/>
              </p:ext>
            </p:extLst>
          </p:nvPr>
        </p:nvGraphicFramePr>
        <p:xfrm>
          <a:off x="665888" y="450293"/>
          <a:ext cx="7966836" cy="4274835"/>
        </p:xfrm>
        <a:graphic>
          <a:graphicData uri="http://schemas.openxmlformats.org/drawingml/2006/table">
            <a:tbl>
              <a:tblPr/>
              <a:tblGrid>
                <a:gridCol w="376521">
                  <a:extLst>
                    <a:ext uri="{9D8B030D-6E8A-4147-A177-3AD203B41FA5}">
                      <a16:colId xmlns:a16="http://schemas.microsoft.com/office/drawing/2014/main" val="4035539585"/>
                    </a:ext>
                  </a:extLst>
                </a:gridCol>
                <a:gridCol w="3097737">
                  <a:extLst>
                    <a:ext uri="{9D8B030D-6E8A-4147-A177-3AD203B41FA5}">
                      <a16:colId xmlns:a16="http://schemas.microsoft.com/office/drawing/2014/main" val="809985590"/>
                    </a:ext>
                  </a:extLst>
                </a:gridCol>
                <a:gridCol w="1386281">
                  <a:extLst>
                    <a:ext uri="{9D8B030D-6E8A-4147-A177-3AD203B41FA5}">
                      <a16:colId xmlns:a16="http://schemas.microsoft.com/office/drawing/2014/main" val="2043683799"/>
                    </a:ext>
                  </a:extLst>
                </a:gridCol>
                <a:gridCol w="1630165">
                  <a:extLst>
                    <a:ext uri="{9D8B030D-6E8A-4147-A177-3AD203B41FA5}">
                      <a16:colId xmlns:a16="http://schemas.microsoft.com/office/drawing/2014/main" val="1038114285"/>
                    </a:ext>
                  </a:extLst>
                </a:gridCol>
                <a:gridCol w="1476132">
                  <a:extLst>
                    <a:ext uri="{9D8B030D-6E8A-4147-A177-3AD203B41FA5}">
                      <a16:colId xmlns:a16="http://schemas.microsoft.com/office/drawing/2014/main" val="1923159970"/>
                    </a:ext>
                  </a:extLst>
                </a:gridCol>
              </a:tblGrid>
              <a:tr h="23020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GRAD OSIJEK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Tekući plan 2026.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povećanje/smanjenje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Izmjene i dopune 2026.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769049"/>
                  </a:ext>
                </a:extLst>
              </a:tr>
              <a:tr h="1387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sng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Rashodi poslovanja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EUR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EUR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EUR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672465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31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Rashodi za zaposlene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72.122.303,00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896.095,81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73.018.398,81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9420127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32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Materijalni rashodi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42.359.334,06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2.074.895,53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44.434.229,59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42444371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34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Financijski rashodi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556.325,97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- 56.571,04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499.754,93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49333422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35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Subvencije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12.298.780,00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1.055.515,00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13.354.295,00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56206128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36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Pomoći dane u inozemstvo i unutar općeg proračuna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5.374.265,00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10.140,00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5.384.405,00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00415059"/>
                  </a:ext>
                </a:extLst>
              </a:tr>
              <a:tr h="27001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37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Naknade građanima i kućanstvima na temelju osiguranja i druge naknade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5.408.836,00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- 2.041,40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5.406.794,60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753314103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38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Ostali rashodi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11.559.739,00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1.530.090,31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13.089.829,31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2824364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 3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-18"/>
                        </a:rPr>
                        <a:t>Ukupno Rashodi poslovanja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149.679.583,03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5.508.124,21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155.187.707,24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29531702"/>
                  </a:ext>
                </a:extLst>
              </a:tr>
              <a:tr h="1695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sng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Rashodi za nabavu nefinancijske imovine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215286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41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Rashodi za nabavu neproizvedene dugotrajne imovine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1.497.236,00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758.558,00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2.255.794,00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01872109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42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Rashodi za nabavu proizvedene dugotrajne imovine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20.507.556,31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3.198.975,87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23.706.532,18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65734449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45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Rashodi za dodatna ulaganja na nefinancijskoj imovini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51.218.680,66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- 9.031.616,52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42.187.064,14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44398250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 4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Ukupno Rashodi za nabavu nefinancijske imovine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73.223.472,97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-5.074.082,65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68.149.390,32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53294940"/>
                  </a:ext>
                </a:extLst>
              </a:tr>
              <a:tr h="1695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900" b="1" i="0" u="sng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Izdaci za financijsku imovinu i otplate zajmova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917053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53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Izdaci za dionice i udjele u glavnici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600.000,00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-600.000,00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96918112"/>
                  </a:ext>
                </a:extLst>
              </a:tr>
              <a:tr h="169579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0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54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Izdaci za otplatu glavnice primljenih kredita i zajmova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4.096.944,00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4.096.944,00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62510056"/>
                  </a:ext>
                </a:extLst>
              </a:tr>
              <a:tr h="27001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 5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Ukupno Izdaci za financijsku imovinu i otplate zajmova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4.696.944,00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-600.000,00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4.096.944,00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91075571"/>
                  </a:ext>
                </a:extLst>
              </a:tr>
              <a:tr h="1695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900" b="1" i="0" u="sng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Vlastiti izvori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459274"/>
                  </a:ext>
                </a:extLst>
              </a:tr>
              <a:tr h="227656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 92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Pokriće prenesenog manjka iz ranijih godina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165.958,44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165.958,44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rgbClr val="DAE3F3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04957757"/>
                  </a:ext>
                </a:extLst>
              </a:tr>
              <a:tr h="16957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hr-HR" sz="900" b="1" i="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18"/>
                        </a:rPr>
                        <a:t>UKUPNO</a:t>
                      </a:r>
                    </a:p>
                  </a:txBody>
                  <a:tcPr marL="7770" marR="7770" marT="777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227.600.000,00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18"/>
                        </a:rPr>
                        <a:t>227.600.000,00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6B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281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26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284" y="-49427"/>
            <a:ext cx="12369284" cy="6956854"/>
          </a:xfrm>
          <a:prstGeom prst="rect">
            <a:avLst/>
          </a:prstGeom>
        </p:spPr>
      </p:pic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512637"/>
              </p:ext>
            </p:extLst>
          </p:nvPr>
        </p:nvGraphicFramePr>
        <p:xfrm>
          <a:off x="989901" y="1208015"/>
          <a:ext cx="8094895" cy="3422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E46CD154-B4A6-AB5D-0E2C-D67050847E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833514"/>
              </p:ext>
            </p:extLst>
          </p:nvPr>
        </p:nvGraphicFramePr>
        <p:xfrm>
          <a:off x="1392571" y="1054717"/>
          <a:ext cx="6912529" cy="3294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kstniOkvir 8">
            <a:extLst>
              <a:ext uri="{FF2B5EF4-FFF2-40B4-BE49-F238E27FC236}">
                <a16:creationId xmlns:a16="http://schemas.microsoft.com/office/drawing/2014/main" id="{B814C2AB-A338-6946-FD72-652E5C2E2649}"/>
              </a:ext>
            </a:extLst>
          </p:cNvPr>
          <p:cNvSpPr txBox="1"/>
          <p:nvPr/>
        </p:nvSpPr>
        <p:spPr>
          <a:xfrm>
            <a:off x="587229" y="466726"/>
            <a:ext cx="10444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USPOREDNI PREGLED PLANA RASHODA I IZDATAKA GRADA OSIJEKA U 2026. </a:t>
            </a: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F1511898-8221-41EF-BF92-23FE725AEE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8367183"/>
              </p:ext>
            </p:extLst>
          </p:nvPr>
        </p:nvGraphicFramePr>
        <p:xfrm>
          <a:off x="1879548" y="809940"/>
          <a:ext cx="5372407" cy="3849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06119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52835-B9E6-36F5-D31C-3DEB395E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9229" y="-98854"/>
            <a:ext cx="12369284" cy="6956854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id="{1D0B6310-3559-26D7-BBF6-4245847B7207}"/>
              </a:ext>
            </a:extLst>
          </p:cNvPr>
          <p:cNvSpPr txBox="1"/>
          <p:nvPr/>
        </p:nvSpPr>
        <p:spPr>
          <a:xfrm>
            <a:off x="377505" y="498181"/>
            <a:ext cx="982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KONTAKTI I INFORMACIJE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418D15CA-63F9-BBE4-AE5C-A4CB9C1E9CEE}"/>
              </a:ext>
            </a:extLst>
          </p:cNvPr>
          <p:cNvGraphicFramePr>
            <a:graphicFrameLocks/>
          </p:cNvGraphicFramePr>
          <p:nvPr/>
        </p:nvGraphicFramePr>
        <p:xfrm>
          <a:off x="3665990" y="2751589"/>
          <a:ext cx="4018326" cy="195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niOkvir 5">
            <a:extLst>
              <a:ext uri="{FF2B5EF4-FFF2-40B4-BE49-F238E27FC236}">
                <a16:creationId xmlns:a16="http://schemas.microsoft.com/office/drawing/2014/main" id="{3CC7D107-F475-0437-10BC-A75893C3A5A3}"/>
              </a:ext>
            </a:extLst>
          </p:cNvPr>
          <p:cNvSpPr txBox="1"/>
          <p:nvPr/>
        </p:nvSpPr>
        <p:spPr>
          <a:xfrm>
            <a:off x="587229" y="6211669"/>
            <a:ext cx="10579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600" b="1" dirty="0">
              <a:solidFill>
                <a:schemeClr val="bg1"/>
              </a:solidFill>
              <a:latin typeface="Montserrat" panose="00000500000000000000" pitchFamily="2" charset="-18"/>
            </a:endParaRP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D94B48-D11A-80EA-6CB6-5B034016D79D}"/>
              </a:ext>
            </a:extLst>
          </p:cNvPr>
          <p:cNvGraphicFramePr>
            <a:graphicFrameLocks/>
          </p:cNvGraphicFramePr>
          <p:nvPr/>
        </p:nvGraphicFramePr>
        <p:xfrm>
          <a:off x="377505" y="1124125"/>
          <a:ext cx="8707291" cy="3506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E46CD154-B4A6-AB5D-0E2C-D67050847EE8}"/>
              </a:ext>
            </a:extLst>
          </p:cNvPr>
          <p:cNvGraphicFramePr>
            <a:graphicFrameLocks/>
          </p:cNvGraphicFramePr>
          <p:nvPr/>
        </p:nvGraphicFramePr>
        <p:xfrm>
          <a:off x="520117" y="1208015"/>
          <a:ext cx="7675927" cy="3141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kstniOkvir 7">
            <a:extLst>
              <a:ext uri="{FF2B5EF4-FFF2-40B4-BE49-F238E27FC236}">
                <a16:creationId xmlns:a16="http://schemas.microsoft.com/office/drawing/2014/main" id="{96EC9EFA-0CFE-E569-8ED1-273B32540313}"/>
              </a:ext>
            </a:extLst>
          </p:cNvPr>
          <p:cNvSpPr txBox="1"/>
          <p:nvPr/>
        </p:nvSpPr>
        <p:spPr>
          <a:xfrm>
            <a:off x="461394" y="1464550"/>
            <a:ext cx="81624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Grad Osijek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Upravni odjel za financije i nabavu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Odsjek za proračun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Kuhačeva 9, 31000 Osijek</a:t>
            </a: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</a:rPr>
              <a:t>Proračunski dokumenti</a:t>
            </a: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hlinkClick r:id="rId6"/>
              </a:rPr>
              <a:t>https://www.osijek.hr/proracunski-dokumenti/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r>
              <a:rPr lang="hr-HR" sz="1400" dirty="0">
                <a:solidFill>
                  <a:schemeClr val="accent5">
                    <a:lumMod val="75000"/>
                  </a:schemeClr>
                </a:solidFill>
                <a:latin typeface="Montserrat" panose="00000500000000000000" pitchFamily="2" charset="-18"/>
                <a:hlinkClick r:id="rId7"/>
              </a:rPr>
              <a:t>https://www.osijek.hr/gradska-uprava/vazni-dokumenti/</a:t>
            </a:r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  <a:p>
            <a:endParaRPr lang="hr-HR" sz="1400" dirty="0">
              <a:solidFill>
                <a:schemeClr val="accent5">
                  <a:lumMod val="75000"/>
                </a:schemeClr>
              </a:solidFill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19645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13 –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–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–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61b630-1d91-40ab-8e9b-8e9455b049fe">
      <Terms xmlns="http://schemas.microsoft.com/office/infopath/2007/PartnerControls"/>
    </lcf76f155ced4ddcb4097134ff3c332f>
    <TaxCatchAll xmlns="8f68a5de-f7da-44ea-a0a6-768bc904f3a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BB4E64C075144A97774078E840ADA8" ma:contentTypeVersion="18" ma:contentTypeDescription="Stvaranje novog dokumenta." ma:contentTypeScope="" ma:versionID="b0e2c6b95be9cdde80b251cbdad3f07c">
  <xsd:schema xmlns:xsd="http://www.w3.org/2001/XMLSchema" xmlns:xs="http://www.w3.org/2001/XMLSchema" xmlns:p="http://schemas.microsoft.com/office/2006/metadata/properties" xmlns:ns2="8f68a5de-f7da-44ea-a0a6-768bc904f3ae" xmlns:ns3="6d61b630-1d91-40ab-8e9b-8e9455b049fe" targetNamespace="http://schemas.microsoft.com/office/2006/metadata/properties" ma:root="true" ma:fieldsID="f04a22d78a61c9db582a4dea1bd974bc" ns2:_="" ns3:_="">
    <xsd:import namespace="8f68a5de-f7da-44ea-a0a6-768bc904f3ae"/>
    <xsd:import namespace="6d61b630-1d91-40ab-8e9b-8e9455b049f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68a5de-f7da-44ea-a0a6-768bc904f3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eb9d07a-0eb7-404f-944d-87860595fc45}" ma:internalName="TaxCatchAll" ma:showField="CatchAllData" ma:web="8f68a5de-f7da-44ea-a0a6-768bc904f3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1b630-1d91-40ab-8e9b-8e9455b04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Oznake slika" ma:readOnly="false" ma:fieldId="{5cf76f15-5ced-4ddc-b409-7134ff3c332f}" ma:taxonomyMulti="true" ma:sspId="a674b04e-36ac-4328-96f0-c50880d969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A1AC19-487C-43C3-BE9D-967B39D785D6}">
  <ds:schemaRefs>
    <ds:schemaRef ds:uri="http://schemas.microsoft.com/office/2006/metadata/properties"/>
    <ds:schemaRef ds:uri="http://schemas.microsoft.com/office/infopath/2007/PartnerControls"/>
    <ds:schemaRef ds:uri="6d61b630-1d91-40ab-8e9b-8e9455b049fe"/>
    <ds:schemaRef ds:uri="8f68a5de-f7da-44ea-a0a6-768bc904f3ae"/>
  </ds:schemaRefs>
</ds:datastoreItem>
</file>

<file path=customXml/itemProps2.xml><?xml version="1.0" encoding="utf-8"?>
<ds:datastoreItem xmlns:ds="http://schemas.openxmlformats.org/officeDocument/2006/customXml" ds:itemID="{AF0F9CB2-D394-4638-AF6E-F9710DDEAD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80C5E9-8DEE-4BCC-8A1B-B81375BCC8D9}"/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854</Words>
  <Application>Microsoft Office PowerPoint</Application>
  <PresentationFormat>Široki zaslon</PresentationFormat>
  <Paragraphs>259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Montserrat</vt:lpstr>
      <vt:lpstr>Wingdings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 Vinkovic</dc:creator>
  <cp:lastModifiedBy>Andrea Crnković</cp:lastModifiedBy>
  <cp:revision>6</cp:revision>
  <dcterms:created xsi:type="dcterms:W3CDTF">2023-03-21T14:01:40Z</dcterms:created>
  <dcterms:modified xsi:type="dcterms:W3CDTF">2026-05-15T12:50:39Z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0x01010056BB4E64C075144A97774078E840ADA8</vt:lpwstr>
  </property>
  <property fmtid="{D5CDD505-2E9C-101B-9397-08002B2CF9AE}" pid="3" name="MediaServiceImageTags">
    <vt:lpwstr/>
  </property>
</Properties>
</file>